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sldIdLst>
    <p:sldId id="256" r:id="rId2"/>
    <p:sldId id="258" r:id="rId3"/>
    <p:sldId id="259" r:id="rId4"/>
    <p:sldId id="263" r:id="rId5"/>
    <p:sldId id="260" r:id="rId6"/>
    <p:sldId id="264" r:id="rId7"/>
    <p:sldId id="261" r:id="rId8"/>
    <p:sldId id="265" r:id="rId9"/>
    <p:sldId id="262" r:id="rId10"/>
    <p:sldId id="266" r:id="rId11"/>
    <p:sldId id="267" r:id="rId12"/>
    <p:sldId id="268" r:id="rId13"/>
    <p:sldId id="269" r:id="rId14"/>
    <p:sldId id="270" r:id="rId1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263C88-4C60-4DCA-89F8-C863DD24177F}" type="datetimeFigureOut">
              <a:rPr lang="it-IT" smtClean="0"/>
              <a:pPr/>
              <a:t>14/11/2009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66956E-A0DC-4C76-8939-96A2262C6969}"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11</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12</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13</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14</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2</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3</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4</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BC66956E-A0DC-4C76-8939-96A2262C6969}" type="slidenum">
              <a:rPr lang="it-IT" smtClean="0"/>
              <a:pPr/>
              <a:t>5</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BC66956E-A0DC-4C76-8939-96A2262C6969}" type="slidenum">
              <a:rPr lang="it-IT" smtClean="0"/>
              <a:pPr/>
              <a:t>9</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Sottotitolo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Titolo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it-IT" smtClean="0"/>
              <a:t>Fare clic per modificare lo stile del titolo</a:t>
            </a:r>
            <a:endParaRPr kumimoji="0" lang="en-US"/>
          </a:p>
        </p:txBody>
      </p:sp>
      <p:cxnSp>
        <p:nvCxnSpPr>
          <p:cNvPr id="8" name="Connettore 1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Segnaposto data 14"/>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16" name="Segnaposto numero diapositiva 15"/>
          <p:cNvSpPr>
            <a:spLocks noGrp="1"/>
          </p:cNvSpPr>
          <p:nvPr>
            <p:ph type="sldNum" sz="quarter" idx="11"/>
          </p:nvPr>
        </p:nvSpPr>
        <p:spPr/>
        <p:txBody>
          <a:bodyPr/>
          <a:lstStyle/>
          <a:p>
            <a:fld id="{6BC49AF9-6312-4D13-871D-6722581D9495}" type="slidenum">
              <a:rPr lang="it-IT" smtClean="0"/>
              <a:pPr/>
              <a:t>‹N›</a:t>
            </a:fld>
            <a:endParaRPr lang="it-IT"/>
          </a:p>
        </p:txBody>
      </p:sp>
      <p:sp>
        <p:nvSpPr>
          <p:cNvPr id="17" name="Segnaposto piè di pagina 16"/>
          <p:cNvSpPr>
            <a:spLocks noGrp="1"/>
          </p:cNvSpPr>
          <p:nvPr>
            <p:ph type="ftr" sz="quarter" idx="12"/>
          </p:nvPr>
        </p:nvSpPr>
        <p:spPr/>
        <p:txBody>
          <a:bodyPr/>
          <a:lstStyle/>
          <a:p>
            <a:endParaRPr lang="it-IT"/>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BC49AF9-6312-4D13-871D-6722581D9495}" type="slidenum">
              <a:rPr lang="it-IT" smtClean="0"/>
              <a:pPr/>
              <a:t>‹N›</a:t>
            </a:fld>
            <a:endParaRPr lang="it-IT"/>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BC49AF9-6312-4D13-871D-6722581D9495}" type="slidenum">
              <a:rPr lang="it-IT" smtClean="0"/>
              <a:pPr/>
              <a:t>‹N›</a:t>
            </a:fld>
            <a:endParaRPr lang="it-IT"/>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9" name="Segnaposto contenuto 8"/>
          <p:cNvSpPr>
            <a:spLocks noGrp="1"/>
          </p:cNvSpPr>
          <p:nvPr>
            <p:ph idx="1"/>
          </p:nvPr>
        </p:nvSpPr>
        <p:spPr>
          <a:xfrm>
            <a:off x="457200" y="1524000"/>
            <a:ext cx="8229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4" name="Segnaposto data 13"/>
          <p:cNvSpPr>
            <a:spLocks noGrp="1"/>
          </p:cNvSpPr>
          <p:nvPr>
            <p:ph type="dt" sz="half" idx="14"/>
          </p:nvPr>
        </p:nvSpPr>
        <p:spPr/>
        <p:txBody>
          <a:bodyPr/>
          <a:lstStyle/>
          <a:p>
            <a:fld id="{984E219A-C819-453C-B6F0-587E9C986EC8}" type="datetimeFigureOut">
              <a:rPr lang="it-IT" smtClean="0"/>
              <a:pPr/>
              <a:t>14/11/2009</a:t>
            </a:fld>
            <a:endParaRPr lang="it-IT"/>
          </a:p>
        </p:txBody>
      </p:sp>
      <p:sp>
        <p:nvSpPr>
          <p:cNvPr id="15" name="Segnaposto numero diapositiva 14"/>
          <p:cNvSpPr>
            <a:spLocks noGrp="1"/>
          </p:cNvSpPr>
          <p:nvPr>
            <p:ph type="sldNum" sz="quarter" idx="15"/>
          </p:nvPr>
        </p:nvSpPr>
        <p:spPr/>
        <p:txBody>
          <a:bodyPr/>
          <a:lstStyle>
            <a:lvl1pPr algn="ctr">
              <a:defRPr/>
            </a:lvl1pPr>
          </a:lstStyle>
          <a:p>
            <a:fld id="{6BC49AF9-6312-4D13-871D-6722581D9495}" type="slidenum">
              <a:rPr lang="it-IT" smtClean="0"/>
              <a:pPr/>
              <a:t>‹N›</a:t>
            </a:fld>
            <a:endParaRPr lang="it-IT"/>
          </a:p>
        </p:txBody>
      </p:sp>
      <p:sp>
        <p:nvSpPr>
          <p:cNvPr id="16" name="Segnaposto piè di pagina 15"/>
          <p:cNvSpPr>
            <a:spLocks noGrp="1"/>
          </p:cNvSpPr>
          <p:nvPr>
            <p:ph type="ftr" sz="quarter" idx="16"/>
          </p:nvPr>
        </p:nvSpPr>
        <p:spPr/>
        <p:txBody>
          <a:bodyPr/>
          <a:lstStyle/>
          <a:p>
            <a:endParaRPr lang="it-IT"/>
          </a:p>
        </p:txBody>
      </p:sp>
      <p:sp>
        <p:nvSpPr>
          <p:cNvPr id="17" name="Titolo 16"/>
          <p:cNvSpPr>
            <a:spLocks noGrp="1"/>
          </p:cNvSpPr>
          <p:nvPr>
            <p:ph type="title"/>
          </p:nvPr>
        </p:nvSpPr>
        <p:spPr/>
        <p:txBody>
          <a:bodyPr rtlCol="0" anchor="b" anchorCtr="0"/>
          <a:lstStyle/>
          <a:p>
            <a:r>
              <a:rPr kumimoji="0" lang="it-IT" smtClean="0"/>
              <a:t>Fare clic per modificare lo stile del titolo</a:t>
            </a:r>
            <a:endParaRPr kumimoji="0" lang="en-U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Segnaposto data 3"/>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BC49AF9-6312-4D13-871D-6722581D9495}" type="slidenum">
              <a:rPr lang="it-IT" smtClean="0"/>
              <a:pPr/>
              <a:t>‹N›</a:t>
            </a:fld>
            <a:endParaRPr lang="it-IT"/>
          </a:p>
        </p:txBody>
      </p:sp>
      <p:sp>
        <p:nvSpPr>
          <p:cNvPr id="2" name="Titolo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cxnSp>
        <p:nvCxnSpPr>
          <p:cNvPr id="7" name="Connettore 1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Segnaposto data 4"/>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BC49AF9-6312-4D13-871D-6722581D9495}" type="slidenum">
              <a:rPr lang="it-IT" smtClean="0"/>
              <a:pPr/>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11" name="Segnaposto contenuto 10"/>
          <p:cNvSpPr>
            <a:spLocks noGrp="1"/>
          </p:cNvSpPr>
          <p:nvPr>
            <p:ph sz="half" idx="1"/>
          </p:nvPr>
        </p:nvSpPr>
        <p:spPr>
          <a:xfrm>
            <a:off x="457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half" idx="2"/>
          </p:nvPr>
        </p:nvSpPr>
        <p:spPr>
          <a:xfrm>
            <a:off x="4648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9" name="Segnaposto numero diapositiva 8"/>
          <p:cNvSpPr>
            <a:spLocks noGrp="1"/>
          </p:cNvSpPr>
          <p:nvPr>
            <p:ph type="sldNum" sz="quarter" idx="12"/>
          </p:nvPr>
        </p:nvSpPr>
        <p:spPr/>
        <p:txBody>
          <a:bodyPr/>
          <a:lstStyle/>
          <a:p>
            <a:fld id="{6BC49AF9-6312-4D13-871D-6722581D9495}" type="slidenum">
              <a:rPr lang="it-IT" smtClean="0"/>
              <a:pPr/>
              <a:t>‹N›</a:t>
            </a:fld>
            <a:endParaRPr lang="it-IT"/>
          </a:p>
        </p:txBody>
      </p:sp>
      <p:sp>
        <p:nvSpPr>
          <p:cNvPr id="8" name="Segnaposto piè di pagina 7"/>
          <p:cNvSpPr>
            <a:spLocks noGrp="1"/>
          </p:cNvSpPr>
          <p:nvPr>
            <p:ph type="ftr" sz="quarter" idx="11"/>
          </p:nvPr>
        </p:nvSpPr>
        <p:spPr/>
        <p:txBody>
          <a:bodyPr/>
          <a:lstStyle/>
          <a:p>
            <a:endParaRPr lang="it-IT"/>
          </a:p>
        </p:txBody>
      </p:sp>
      <p:sp>
        <p:nvSpPr>
          <p:cNvPr id="7" name="Segnaposto data 6"/>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3" name="Segnaposto testo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32" name="Segnaposto contenuto 31"/>
          <p:cNvSpPr>
            <a:spLocks noGrp="1"/>
          </p:cNvSpPr>
          <p:nvPr>
            <p:ph sz="half" idx="2"/>
          </p:nvPr>
        </p:nvSpPr>
        <p:spPr>
          <a:xfrm>
            <a:off x="457200"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4" name="Segnaposto contenuto 33"/>
          <p:cNvSpPr>
            <a:spLocks noGrp="1"/>
          </p:cNvSpPr>
          <p:nvPr>
            <p:ph sz="quarter" idx="4"/>
          </p:nvPr>
        </p:nvSpPr>
        <p:spPr>
          <a:xfrm>
            <a:off x="4649788"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 name="Titolo 1"/>
          <p:cNvSpPr>
            <a:spLocks noGrp="1"/>
          </p:cNvSpPr>
          <p:nvPr>
            <p:ph type="title"/>
          </p:nvPr>
        </p:nvSpPr>
        <p:spPr>
          <a:xfrm>
            <a:off x="457200" y="155448"/>
            <a:ext cx="8229600" cy="1143000"/>
          </a:xfrm>
        </p:spPr>
        <p:txBody>
          <a:bodyPr anchor="b" anchorCtr="0"/>
          <a:lstStyle>
            <a:lvl1pPr>
              <a:defRPr/>
            </a:lvl1pPr>
          </a:lstStyle>
          <a:p>
            <a:r>
              <a:rPr kumimoji="0" lang="it-IT" smtClean="0"/>
              <a:t>Fare clic per modificare lo stile del titolo</a:t>
            </a:r>
            <a:endParaRPr kumimoji="0" lang="en-US"/>
          </a:p>
        </p:txBody>
      </p:sp>
      <p:sp>
        <p:nvSpPr>
          <p:cNvPr id="12" name="Segnaposto testo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cxnSp>
        <p:nvCxnSpPr>
          <p:cNvPr id="10" name="Connettore 1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6BC49AF9-6312-4D13-871D-6722581D9495}" type="slidenum">
              <a:rPr lang="it-IT" smtClean="0"/>
              <a:pPr/>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6BC49AF9-6312-4D13-871D-6722581D9495}" type="slidenum">
              <a:rPr lang="it-IT" smtClean="0"/>
              <a:pPr/>
              <a:t>‹N›</a:t>
            </a:fld>
            <a:endParaRPr lang="it-IT"/>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9" name="Segnaposto contenuto 28"/>
          <p:cNvSpPr>
            <a:spLocks noGrp="1"/>
          </p:cNvSpPr>
          <p:nvPr>
            <p:ph sz="quarter" idx="1"/>
          </p:nvPr>
        </p:nvSpPr>
        <p:spPr>
          <a:xfrm>
            <a:off x="457200" y="457200"/>
            <a:ext cx="6248400" cy="5715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 name="Segnaposto testo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31" name="Titolo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8" name="Segnaposto data 7"/>
          <p:cNvSpPr>
            <a:spLocks noGrp="1"/>
          </p:cNvSpPr>
          <p:nvPr>
            <p:ph type="dt" sz="half" idx="14"/>
          </p:nvPr>
        </p:nvSpPr>
        <p:spPr/>
        <p:txBody>
          <a:bodyPr/>
          <a:lstStyle/>
          <a:p>
            <a:fld id="{984E219A-C819-453C-B6F0-587E9C986EC8}" type="datetimeFigureOut">
              <a:rPr lang="it-IT" smtClean="0"/>
              <a:pPr/>
              <a:t>14/11/2009</a:t>
            </a:fld>
            <a:endParaRPr lang="it-IT"/>
          </a:p>
        </p:txBody>
      </p:sp>
      <p:sp>
        <p:nvSpPr>
          <p:cNvPr id="9" name="Segnaposto numero diapositiva 8"/>
          <p:cNvSpPr>
            <a:spLocks noGrp="1"/>
          </p:cNvSpPr>
          <p:nvPr>
            <p:ph type="sldNum" sz="quarter" idx="15"/>
          </p:nvPr>
        </p:nvSpPr>
        <p:spPr/>
        <p:txBody>
          <a:bodyPr/>
          <a:lstStyle/>
          <a:p>
            <a:fld id="{6BC49AF9-6312-4D13-871D-6722581D9495}" type="slidenum">
              <a:rPr lang="it-IT" smtClean="0"/>
              <a:pPr/>
              <a:t>‹N›</a:t>
            </a:fld>
            <a:endParaRPr lang="it-IT"/>
          </a:p>
        </p:txBody>
      </p:sp>
      <p:sp>
        <p:nvSpPr>
          <p:cNvPr id="10" name="Segnaposto piè di pagina 9"/>
          <p:cNvSpPr>
            <a:spLocks noGrp="1"/>
          </p:cNvSpPr>
          <p:nvPr>
            <p:ph type="ftr" sz="quarter" idx="16"/>
          </p:nvPr>
        </p:nvSpPr>
        <p:spPr/>
        <p:txBody>
          <a:bodyPr/>
          <a:lstStyle/>
          <a:p>
            <a:endParaRPr lang="it-IT"/>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it-IT" smtClean="0"/>
              <a:t>Fare clic sull'icona per inserire un'immagine</a:t>
            </a:r>
            <a:endParaRPr kumimoji="0" lang="en-US"/>
          </a:p>
        </p:txBody>
      </p:sp>
      <p:sp>
        <p:nvSpPr>
          <p:cNvPr id="4" name="Segnaposto testo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8" name="Segnaposto data 7"/>
          <p:cNvSpPr>
            <a:spLocks noGrp="1"/>
          </p:cNvSpPr>
          <p:nvPr>
            <p:ph type="dt" sz="half" idx="10"/>
          </p:nvPr>
        </p:nvSpPr>
        <p:spPr/>
        <p:txBody>
          <a:bodyPr/>
          <a:lstStyle/>
          <a:p>
            <a:fld id="{984E219A-C819-453C-B6F0-587E9C986EC8}" type="datetimeFigureOut">
              <a:rPr lang="it-IT" smtClean="0"/>
              <a:pPr/>
              <a:t>14/11/2009</a:t>
            </a:fld>
            <a:endParaRPr lang="it-IT"/>
          </a:p>
        </p:txBody>
      </p:sp>
      <p:sp>
        <p:nvSpPr>
          <p:cNvPr id="9" name="Segnaposto numero diapositiva 8"/>
          <p:cNvSpPr>
            <a:spLocks noGrp="1"/>
          </p:cNvSpPr>
          <p:nvPr>
            <p:ph type="sldNum" sz="quarter" idx="11"/>
          </p:nvPr>
        </p:nvSpPr>
        <p:spPr/>
        <p:txBody>
          <a:bodyPr/>
          <a:lstStyle/>
          <a:p>
            <a:fld id="{6BC49AF9-6312-4D13-871D-6722581D9495}" type="slidenum">
              <a:rPr lang="it-IT" smtClean="0"/>
              <a:pPr/>
              <a:t>‹N›</a:t>
            </a:fld>
            <a:endParaRPr lang="it-IT"/>
          </a:p>
        </p:txBody>
      </p:sp>
      <p:sp>
        <p:nvSpPr>
          <p:cNvPr id="10" name="Segnaposto piè di pagina 9"/>
          <p:cNvSpPr>
            <a:spLocks noGrp="1"/>
          </p:cNvSpPr>
          <p:nvPr>
            <p:ph type="ftr" sz="quarter" idx="12"/>
          </p:nvPr>
        </p:nvSpPr>
        <p:spPr/>
        <p:txBody>
          <a:bodyPr/>
          <a:lstStyle/>
          <a:p>
            <a:endParaRPr lang="it-IT"/>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Segnaposto testo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4" name="Segnaposto data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84E219A-C819-453C-B6F0-587E9C986EC8}" type="datetimeFigureOut">
              <a:rPr lang="it-IT" smtClean="0"/>
              <a:pPr/>
              <a:t>14/11/2009</a:t>
            </a:fld>
            <a:endParaRPr lang="it-IT"/>
          </a:p>
        </p:txBody>
      </p:sp>
      <p:sp>
        <p:nvSpPr>
          <p:cNvPr id="10" name="Segnaposto piè di pagina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it-IT"/>
          </a:p>
        </p:txBody>
      </p:sp>
      <p:sp>
        <p:nvSpPr>
          <p:cNvPr id="22" name="Segnaposto numero diapositiva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BC49AF9-6312-4D13-871D-6722581D9495}" type="slidenum">
              <a:rPr lang="it-IT" smtClean="0"/>
              <a:pPr/>
              <a:t>‹N›</a:t>
            </a:fld>
            <a:endParaRPr lang="it-IT"/>
          </a:p>
        </p:txBody>
      </p:sp>
      <p:sp>
        <p:nvSpPr>
          <p:cNvPr id="5" name="Segnaposto titolo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it-IT" smtClean="0"/>
              <a:t>Fare clic per modificare lo stile del titolo</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normAutofit/>
          </a:bodyPr>
          <a:lstStyle/>
          <a:p>
            <a:r>
              <a:rPr lang="it-IT" sz="3200" dirty="0" smtClean="0"/>
              <a:t>OLTRE VENT’ANNI </a:t>
            </a:r>
            <a:r>
              <a:rPr lang="it-IT" sz="3200" dirty="0" err="1" smtClean="0"/>
              <a:t>DI</a:t>
            </a:r>
            <a:r>
              <a:rPr lang="it-IT" sz="3200" dirty="0" smtClean="0"/>
              <a:t> STORIA</a:t>
            </a:r>
            <a:endParaRPr lang="it-IT" sz="3200" dirty="0"/>
          </a:p>
        </p:txBody>
      </p:sp>
      <p:sp>
        <p:nvSpPr>
          <p:cNvPr id="2" name="Titolo 1"/>
          <p:cNvSpPr>
            <a:spLocks noGrp="1"/>
          </p:cNvSpPr>
          <p:nvPr>
            <p:ph type="ctrTitle"/>
          </p:nvPr>
        </p:nvSpPr>
        <p:spPr/>
        <p:txBody>
          <a:bodyPr/>
          <a:lstStyle/>
          <a:p>
            <a:r>
              <a:rPr lang="it-IT" sz="9600" dirty="0" smtClean="0"/>
              <a:t>MIGRANTES</a:t>
            </a:r>
            <a:endParaRPr lang="it-IT" sz="8000" dirty="0"/>
          </a:p>
        </p:txBody>
      </p:sp>
      <p:pic>
        <p:nvPicPr>
          <p:cNvPr id="4" name="Picture 7"/>
          <p:cNvPicPr>
            <a:picLocks noChangeAspect="1" noChangeArrowheads="1"/>
          </p:cNvPicPr>
          <p:nvPr/>
        </p:nvPicPr>
        <p:blipFill>
          <a:blip r:embed="rId3">
            <a:clrChange>
              <a:clrFrom>
                <a:srgbClr val="000000"/>
              </a:clrFrom>
              <a:clrTo>
                <a:srgbClr val="000000">
                  <a:alpha val="0"/>
                </a:srgbClr>
              </a:clrTo>
            </a:clrChange>
            <a:duotone>
              <a:schemeClr val="accent1">
                <a:shade val="45000"/>
                <a:satMod val="135000"/>
              </a:schemeClr>
              <a:prstClr val="white"/>
            </a:duotone>
          </a:blip>
          <a:srcRect/>
          <a:stretch>
            <a:fillRect/>
          </a:stretch>
        </p:blipFill>
        <p:spPr bwMode="auto">
          <a:xfrm>
            <a:off x="3571868" y="4357694"/>
            <a:ext cx="2071702" cy="2030061"/>
          </a:xfrm>
          <a:prstGeom prst="rect">
            <a:avLst/>
          </a:prstGeom>
          <a:noFill/>
          <a:ln w="9525">
            <a:noFill/>
            <a:miter lim="800000"/>
            <a:headEnd/>
            <a:tailEnd/>
          </a:ln>
        </p:spPr>
      </p:pic>
      <p:sp>
        <p:nvSpPr>
          <p:cNvPr id="5" name="Titolo 1"/>
          <p:cNvSpPr txBox="1">
            <a:spLocks/>
          </p:cNvSpPr>
          <p:nvPr/>
        </p:nvSpPr>
        <p:spPr>
          <a:xfrm>
            <a:off x="428596" y="1428736"/>
            <a:ext cx="8305800" cy="1981200"/>
          </a:xfrm>
          <a:prstGeom prst="rect">
            <a:avLst/>
          </a:prstGeom>
          <a:ln w="6350" cap="rnd">
            <a:noFill/>
          </a:ln>
        </p:spPr>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96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t>MIGRANTES</a:t>
            </a:r>
            <a:endParaRPr kumimoji="0" lang="it-IT" sz="80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71736" y="500042"/>
            <a:ext cx="5857916" cy="1974323"/>
          </a:xfrm>
          <a:prstGeom prst="rect">
            <a:avLst/>
          </a:prstGeom>
        </p:spPr>
        <p:txBody>
          <a:bodyPr wrap="square">
            <a:spAutoFit/>
          </a:bodyPr>
          <a:lstStyle/>
          <a:p>
            <a:pPr lvl="0">
              <a:lnSpc>
                <a:spcPts val="7000"/>
              </a:lnSpc>
              <a:spcBef>
                <a:spcPct val="0"/>
              </a:spcBef>
              <a:defRPr/>
            </a:pPr>
            <a:r>
              <a:rPr lang="it-IT" sz="72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MIGRANTES</a:t>
            </a:r>
          </a:p>
          <a:p>
            <a:pPr lvl="0">
              <a:lnSpc>
                <a:spcPts val="7000"/>
              </a:lnSpc>
              <a:spcBef>
                <a:spcPct val="0"/>
              </a:spcBef>
              <a:defRPr/>
            </a:pPr>
            <a:r>
              <a:rPr lang="it-IT" sz="72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oggi</a:t>
            </a:r>
            <a:endParaRPr lang="it-IT" sz="7200" spc="-10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endParaRPr>
          </a:p>
        </p:txBody>
      </p:sp>
      <p:pic>
        <p:nvPicPr>
          <p:cNvPr id="1027" name="Picture 3" descr="C:\Users\luciano\Pictures\MIGRANTES\Immagine1.png"/>
          <p:cNvPicPr>
            <a:picLocks noChangeAspect="1" noChangeArrowheads="1"/>
          </p:cNvPicPr>
          <p:nvPr/>
        </p:nvPicPr>
        <p:blipFill>
          <a:blip r:embed="rId3" cstate="print"/>
          <a:srcRect/>
          <a:stretch>
            <a:fillRect/>
          </a:stretch>
        </p:blipFill>
        <p:spPr bwMode="auto">
          <a:xfrm>
            <a:off x="500034" y="357166"/>
            <a:ext cx="2071702" cy="1862146"/>
          </a:xfrm>
          <a:prstGeom prst="rect">
            <a:avLst/>
          </a:prstGeom>
          <a:noFill/>
        </p:spPr>
      </p:pic>
      <p:pic>
        <p:nvPicPr>
          <p:cNvPr id="1028" name="Picture 4" descr="C:\Users\luciano\Pictures\MIGRANTES\strainita\n000286.jpg"/>
          <p:cNvPicPr>
            <a:picLocks noChangeAspect="1" noChangeArrowheads="1"/>
          </p:cNvPicPr>
          <p:nvPr/>
        </p:nvPicPr>
        <p:blipFill>
          <a:blip r:embed="rId4"/>
          <a:srcRect t="8824"/>
          <a:stretch>
            <a:fillRect/>
          </a:stretch>
        </p:blipFill>
        <p:spPr bwMode="auto">
          <a:xfrm>
            <a:off x="2786050" y="2500306"/>
            <a:ext cx="3666253" cy="2214578"/>
          </a:xfrm>
          <a:prstGeom prst="rect">
            <a:avLst/>
          </a:prstGeom>
          <a:noFill/>
        </p:spPr>
      </p:pic>
      <p:pic>
        <p:nvPicPr>
          <p:cNvPr id="1029" name="Picture 5" descr="C:\Users\luciano\Pictures\MIGRANTES\aposmar\gente_02.jpg"/>
          <p:cNvPicPr>
            <a:picLocks noChangeAspect="1" noChangeArrowheads="1"/>
          </p:cNvPicPr>
          <p:nvPr/>
        </p:nvPicPr>
        <p:blipFill>
          <a:blip r:embed="rId5"/>
          <a:srcRect l="9398"/>
          <a:stretch>
            <a:fillRect/>
          </a:stretch>
        </p:blipFill>
        <p:spPr bwMode="auto">
          <a:xfrm>
            <a:off x="6572264" y="1857364"/>
            <a:ext cx="2066137" cy="2807652"/>
          </a:xfrm>
          <a:prstGeom prst="rect">
            <a:avLst/>
          </a:prstGeom>
          <a:noFill/>
        </p:spPr>
      </p:pic>
      <p:pic>
        <p:nvPicPr>
          <p:cNvPr id="1030" name="Picture 6" descr="C:\Users\luciano\Pictures\MIGRANTES\itamondo\image1.jpg"/>
          <p:cNvPicPr>
            <a:picLocks noChangeAspect="1" noChangeArrowheads="1"/>
          </p:cNvPicPr>
          <p:nvPr/>
        </p:nvPicPr>
        <p:blipFill>
          <a:blip r:embed="rId6"/>
          <a:srcRect t="45934"/>
          <a:stretch>
            <a:fillRect/>
          </a:stretch>
        </p:blipFill>
        <p:spPr bwMode="auto">
          <a:xfrm>
            <a:off x="2786050" y="4857760"/>
            <a:ext cx="5857916" cy="1629957"/>
          </a:xfrm>
          <a:prstGeom prst="rect">
            <a:avLst/>
          </a:prstGeom>
          <a:noFill/>
        </p:spPr>
      </p:pic>
      <p:pic>
        <p:nvPicPr>
          <p:cNvPr id="1031" name="Picture 7" descr="C:\Users\luciano\Pictures\MIGRANTES\circo\foto parco\labirinto.jpg"/>
          <p:cNvPicPr>
            <a:picLocks noChangeAspect="1" noChangeArrowheads="1"/>
          </p:cNvPicPr>
          <p:nvPr/>
        </p:nvPicPr>
        <p:blipFill>
          <a:blip r:embed="rId7"/>
          <a:srcRect/>
          <a:stretch>
            <a:fillRect/>
          </a:stretch>
        </p:blipFill>
        <p:spPr bwMode="auto">
          <a:xfrm>
            <a:off x="428596" y="2500306"/>
            <a:ext cx="2286016" cy="1714512"/>
          </a:xfrm>
          <a:prstGeom prst="rect">
            <a:avLst/>
          </a:prstGeom>
          <a:noFill/>
        </p:spPr>
      </p:pic>
      <p:pic>
        <p:nvPicPr>
          <p:cNvPr id="1033" name="Picture 9" descr="F:\MIGRANTES\Sinti\430-XA.jpg"/>
          <p:cNvPicPr>
            <a:picLocks noChangeAspect="1" noChangeArrowheads="1"/>
          </p:cNvPicPr>
          <p:nvPr/>
        </p:nvPicPr>
        <p:blipFill>
          <a:blip r:embed="rId8"/>
          <a:srcRect l="27832"/>
          <a:stretch>
            <a:fillRect/>
          </a:stretch>
        </p:blipFill>
        <p:spPr bwMode="auto">
          <a:xfrm>
            <a:off x="500034" y="4357694"/>
            <a:ext cx="2214578" cy="2133672"/>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000"/>
                                        <p:tgtEl>
                                          <p:spTgt spid="102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31"/>
                                        </p:tgtEl>
                                        <p:attrNameLst>
                                          <p:attrName>style.visibility</p:attrName>
                                        </p:attrNameLst>
                                      </p:cBhvr>
                                      <p:to>
                                        <p:strVal val="visible"/>
                                      </p:to>
                                    </p:set>
                                    <p:animEffect transition="in" filter="fade">
                                      <p:cBhvr>
                                        <p:cTn id="11" dur="2000"/>
                                        <p:tgtEl>
                                          <p:spTgt spid="1031"/>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033"/>
                                        </p:tgtEl>
                                        <p:attrNameLst>
                                          <p:attrName>style.visibility</p:attrName>
                                        </p:attrNameLst>
                                      </p:cBhvr>
                                      <p:to>
                                        <p:strVal val="visible"/>
                                      </p:to>
                                    </p:set>
                                    <p:animEffect transition="in" filter="fade">
                                      <p:cBhvr>
                                        <p:cTn id="15" dur="2000"/>
                                        <p:tgtEl>
                                          <p:spTgt spid="1033"/>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fade">
                                      <p:cBhvr>
                                        <p:cTn id="19" dur="2000"/>
                                        <p:tgtEl>
                                          <p:spTgt spid="1030"/>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029"/>
                                        </p:tgtEl>
                                        <p:attrNameLst>
                                          <p:attrName>style.visibility</p:attrName>
                                        </p:attrNameLst>
                                      </p:cBhvr>
                                      <p:to>
                                        <p:strVal val="visible"/>
                                      </p:to>
                                    </p:set>
                                    <p:animEffect transition="in" filter="fade">
                                      <p:cBhvr>
                                        <p:cTn id="23"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85786" y="2214554"/>
            <a:ext cx="7858180" cy="3970318"/>
          </a:xfrm>
          <a:prstGeom prst="rect">
            <a:avLst/>
          </a:prstGeom>
        </p:spPr>
        <p:txBody>
          <a:bodyPr wrap="square">
            <a:spAutoFit/>
          </a:bodyPr>
          <a:lstStyle/>
          <a:p>
            <a:r>
              <a:rPr lang="it-IT" sz="2400" dirty="0" smtClean="0"/>
              <a:t>Concretamente la Migrantes è organizzata in settori</a:t>
            </a:r>
          </a:p>
          <a:p>
            <a:r>
              <a:rPr lang="it-IT" sz="2400" dirty="0" smtClean="0"/>
              <a:t> con servizi pastorali per:</a:t>
            </a:r>
          </a:p>
          <a:p>
            <a:endParaRPr lang="it-IT" sz="2400" dirty="0" smtClean="0"/>
          </a:p>
          <a:p>
            <a:pPr>
              <a:lnSpc>
                <a:spcPct val="150000"/>
              </a:lnSpc>
              <a:buFont typeface="Arial" pitchFamily="34" charset="0"/>
              <a:buChar char="•"/>
            </a:pPr>
            <a:r>
              <a:rPr lang="it-IT" sz="2400" dirty="0" smtClean="0"/>
              <a:t> gli emigrati italiani all’estero;</a:t>
            </a:r>
          </a:p>
          <a:p>
            <a:pPr>
              <a:lnSpc>
                <a:spcPct val="150000"/>
              </a:lnSpc>
              <a:buFont typeface="Arial" pitchFamily="34" charset="0"/>
              <a:buChar char="•"/>
            </a:pPr>
            <a:r>
              <a:rPr lang="it-IT" sz="2400" dirty="0" smtClean="0"/>
              <a:t> gli immigrati ed i profughi;</a:t>
            </a:r>
          </a:p>
          <a:p>
            <a:pPr>
              <a:lnSpc>
                <a:spcPct val="150000"/>
              </a:lnSpc>
              <a:buFont typeface="Arial" pitchFamily="34" charset="0"/>
              <a:buChar char="•"/>
            </a:pPr>
            <a:r>
              <a:rPr lang="it-IT" sz="2400" dirty="0" smtClean="0"/>
              <a:t> i </a:t>
            </a:r>
            <a:r>
              <a:rPr lang="it-IT" sz="2400" dirty="0" err="1" smtClean="0"/>
              <a:t>Sinti</a:t>
            </a:r>
            <a:r>
              <a:rPr lang="it-IT" sz="2400" dirty="0" smtClean="0"/>
              <a:t>, i Rom e i Camminanti;</a:t>
            </a:r>
          </a:p>
          <a:p>
            <a:pPr>
              <a:lnSpc>
                <a:spcPct val="150000"/>
              </a:lnSpc>
              <a:buFont typeface="Arial" pitchFamily="34" charset="0"/>
              <a:buChar char="•"/>
            </a:pPr>
            <a:r>
              <a:rPr lang="it-IT" sz="2400" dirty="0" smtClean="0"/>
              <a:t> i </a:t>
            </a:r>
            <a:r>
              <a:rPr lang="it-IT" sz="2400" dirty="0" err="1" smtClean="0"/>
              <a:t>fieranti</a:t>
            </a:r>
            <a:r>
              <a:rPr lang="it-IT" sz="2400" dirty="0" smtClean="0"/>
              <a:t>, i circensi e gli operatori di spettacoli itineranti; </a:t>
            </a:r>
          </a:p>
          <a:p>
            <a:pPr>
              <a:lnSpc>
                <a:spcPct val="150000"/>
              </a:lnSpc>
              <a:buFont typeface="Arial" pitchFamily="34" charset="0"/>
              <a:buChar char="•"/>
            </a:pPr>
            <a:r>
              <a:rPr lang="it-IT" sz="2400" dirty="0" smtClean="0"/>
              <a:t> la gente di mare e dell’aviazione civile.</a:t>
            </a:r>
            <a:endParaRPr lang="it-IT" sz="2400" dirty="0"/>
          </a:p>
        </p:txBody>
      </p:sp>
      <p:pic>
        <p:nvPicPr>
          <p:cNvPr id="3" name="Picture 3" descr="C:\Users\luciano\Pictures\MIGRANTES\Immagine1.png"/>
          <p:cNvPicPr>
            <a:picLocks noChangeAspect="1" noChangeArrowheads="1"/>
          </p:cNvPicPr>
          <p:nvPr/>
        </p:nvPicPr>
        <p:blipFill>
          <a:blip r:embed="rId3" cstate="print"/>
          <a:srcRect/>
          <a:stretch>
            <a:fillRect/>
          </a:stretch>
        </p:blipFill>
        <p:spPr bwMode="auto">
          <a:xfrm>
            <a:off x="500034" y="357166"/>
            <a:ext cx="2071702" cy="1862146"/>
          </a:xfrm>
          <a:prstGeom prst="rect">
            <a:avLst/>
          </a:prstGeom>
          <a:noFill/>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28662" y="2428868"/>
            <a:ext cx="7715304" cy="3939540"/>
          </a:xfrm>
          <a:prstGeom prst="rect">
            <a:avLst/>
          </a:prstGeom>
        </p:spPr>
        <p:txBody>
          <a:bodyPr wrap="square">
            <a:spAutoFit/>
          </a:bodyPr>
          <a:lstStyle/>
          <a:p>
            <a:r>
              <a:rPr lang="it-IT" sz="2400" dirty="0" smtClean="0"/>
              <a:t>Ogni ufficio ha un suo Direttore</a:t>
            </a:r>
          </a:p>
          <a:p>
            <a:r>
              <a:rPr lang="it-IT" sz="2400" dirty="0" smtClean="0"/>
              <a:t>I cinque direttori sono coordinati da un Direttore Generale</a:t>
            </a:r>
          </a:p>
          <a:p>
            <a:endParaRPr lang="it-IT" sz="1400" dirty="0" smtClean="0"/>
          </a:p>
          <a:p>
            <a:r>
              <a:rPr lang="it-IT" sz="2400" dirty="0" smtClean="0"/>
              <a:t>Migrantes è configurata come FONDAZIONE della Conferenza Episcopale Italiana </a:t>
            </a:r>
          </a:p>
          <a:p>
            <a:r>
              <a:rPr lang="it-IT" sz="2400" dirty="0" smtClean="0"/>
              <a:t>Con un Consiglio di Amministrazione e un Collegio di revisore dei Conti</a:t>
            </a:r>
          </a:p>
          <a:p>
            <a:endParaRPr lang="it-IT" dirty="0" smtClean="0"/>
          </a:p>
          <a:p>
            <a:r>
              <a:rPr lang="it-IT" sz="2400" dirty="0" smtClean="0"/>
              <a:t>Il PRESIDENTE è il Vescovo presidente della CEMI,</a:t>
            </a:r>
          </a:p>
          <a:p>
            <a:r>
              <a:rPr lang="it-IT" sz="2400" dirty="0" smtClean="0"/>
              <a:t>L Commissione Episcopale per le Migrazioni. </a:t>
            </a:r>
            <a:endParaRPr lang="it-IT" sz="2400" dirty="0"/>
          </a:p>
        </p:txBody>
      </p:sp>
      <p:pic>
        <p:nvPicPr>
          <p:cNvPr id="3" name="Picture 3" descr="C:\Users\luciano\Pictures\MIGRANTES\Immagine1.png"/>
          <p:cNvPicPr>
            <a:picLocks noChangeAspect="1" noChangeArrowheads="1"/>
          </p:cNvPicPr>
          <p:nvPr/>
        </p:nvPicPr>
        <p:blipFill>
          <a:blip r:embed="rId3" cstate="print"/>
          <a:srcRect/>
          <a:stretch>
            <a:fillRect/>
          </a:stretch>
        </p:blipFill>
        <p:spPr bwMode="auto">
          <a:xfrm>
            <a:off x="500034" y="357166"/>
            <a:ext cx="2071702" cy="1862146"/>
          </a:xfrm>
          <a:prstGeom prst="rect">
            <a:avLst/>
          </a:prstGeom>
          <a:noFill/>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785786" y="1071546"/>
            <a:ext cx="3124200" cy="4705350"/>
          </a:xfrm>
          <a:prstGeom prst="rect">
            <a:avLst/>
          </a:prstGeom>
          <a:noFill/>
          <a:ln w="9525">
            <a:noFill/>
            <a:miter lim="800000"/>
            <a:headEnd/>
            <a:tailEnd/>
          </a:ln>
        </p:spPr>
      </p:pic>
      <p:sp>
        <p:nvSpPr>
          <p:cNvPr id="3" name="Rettangolo 2"/>
          <p:cNvSpPr/>
          <p:nvPr/>
        </p:nvSpPr>
        <p:spPr>
          <a:xfrm>
            <a:off x="4071934" y="3571876"/>
            <a:ext cx="4572000" cy="2185214"/>
          </a:xfrm>
          <a:prstGeom prst="rect">
            <a:avLst/>
          </a:prstGeom>
        </p:spPr>
        <p:txBody>
          <a:bodyPr>
            <a:spAutoFit/>
          </a:bodyPr>
          <a:lstStyle/>
          <a:p>
            <a:r>
              <a:rPr lang="it-IT" dirty="0" smtClean="0"/>
              <a:t>MIGRANTES</a:t>
            </a:r>
          </a:p>
          <a:p>
            <a:r>
              <a:rPr lang="it-IT" dirty="0" smtClean="0"/>
              <a:t>Fondazione della Conferenza Episcopale Italiana</a:t>
            </a:r>
          </a:p>
          <a:p>
            <a:r>
              <a:rPr lang="it-IT" dirty="0" smtClean="0"/>
              <a:t>Via Aurelia, 796 - 00165 Roma</a:t>
            </a:r>
          </a:p>
          <a:p>
            <a:r>
              <a:rPr lang="it-IT" i="1" dirty="0" smtClean="0"/>
              <a:t>Tel. 06.6617901 - Fax 06.66179070-71</a:t>
            </a:r>
          </a:p>
          <a:p>
            <a:endParaRPr lang="it-IT" i="1" dirty="0" smtClean="0"/>
          </a:p>
          <a:p>
            <a:r>
              <a:rPr lang="it-IT" sz="2800" i="1" dirty="0" smtClean="0"/>
              <a:t>www.migrantes.it</a:t>
            </a:r>
            <a:endParaRPr lang="it-IT" sz="2800" dirty="0"/>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talia.jpg"/>
          <p:cNvPicPr>
            <a:picLocks noChangeAspect="1"/>
          </p:cNvPicPr>
          <p:nvPr/>
        </p:nvPicPr>
        <p:blipFill>
          <a:blip r:embed="rId3">
            <a:clrChange>
              <a:clrFrom>
                <a:srgbClr val="FFFFFD"/>
              </a:clrFrom>
              <a:clrTo>
                <a:srgbClr val="FFFFFD">
                  <a:alpha val="0"/>
                </a:srgbClr>
              </a:clrTo>
            </a:clrChange>
          </a:blip>
          <a:stretch>
            <a:fillRect/>
          </a:stretch>
        </p:blipFill>
        <p:spPr>
          <a:xfrm>
            <a:off x="428596" y="2000240"/>
            <a:ext cx="3000396" cy="4294608"/>
          </a:xfrm>
          <a:prstGeom prst="rect">
            <a:avLst/>
          </a:prstGeom>
          <a:effectLst>
            <a:softEdge rad="127000"/>
          </a:effectLst>
        </p:spPr>
      </p:pic>
      <p:sp>
        <p:nvSpPr>
          <p:cNvPr id="3" name="CasellaDiTesto 2"/>
          <p:cNvSpPr txBox="1"/>
          <p:nvPr/>
        </p:nvSpPr>
        <p:spPr>
          <a:xfrm>
            <a:off x="3643306" y="3071810"/>
            <a:ext cx="4857784" cy="3046988"/>
          </a:xfrm>
          <a:prstGeom prst="rect">
            <a:avLst/>
          </a:prstGeom>
          <a:noFill/>
        </p:spPr>
        <p:txBody>
          <a:bodyPr wrap="square" rtlCol="0">
            <a:spAutoFit/>
          </a:bodyPr>
          <a:lstStyle/>
          <a:p>
            <a:r>
              <a:rPr lang="it-IT" sz="2400" dirty="0" smtClean="0"/>
              <a:t>SUL </a:t>
            </a:r>
            <a:r>
              <a:rPr lang="it-IT" sz="2400" dirty="0" smtClean="0"/>
              <a:t>TERRITORIO ITALIANO:</a:t>
            </a:r>
            <a:endParaRPr lang="it-IT" sz="2400" dirty="0" smtClean="0"/>
          </a:p>
          <a:p>
            <a:endParaRPr lang="it-IT" sz="2400" dirty="0" smtClean="0"/>
          </a:p>
          <a:p>
            <a:r>
              <a:rPr lang="it-IT" sz="2400" dirty="0" smtClean="0"/>
              <a:t> un Direttore Regionale Migrantes  con una Equipe Regionale</a:t>
            </a:r>
          </a:p>
          <a:p>
            <a:endParaRPr lang="it-IT" sz="2400" dirty="0" smtClean="0"/>
          </a:p>
          <a:p>
            <a:r>
              <a:rPr lang="it-IT" sz="2400" dirty="0" smtClean="0"/>
              <a:t>Un Ufficio Migrantes </a:t>
            </a:r>
            <a:r>
              <a:rPr lang="it-IT" sz="2400" dirty="0" smtClean="0"/>
              <a:t>Diocesano con </a:t>
            </a:r>
            <a:r>
              <a:rPr lang="it-IT" sz="2400" dirty="0" smtClean="0"/>
              <a:t>il </a:t>
            </a:r>
            <a:r>
              <a:rPr lang="it-IT" sz="2400" dirty="0" smtClean="0"/>
              <a:t>Direttore  </a:t>
            </a:r>
            <a:r>
              <a:rPr lang="it-IT" sz="2400" dirty="0" smtClean="0"/>
              <a:t>ed una Equipe di Operatori Pastorali</a:t>
            </a:r>
            <a:endParaRPr lang="it-IT" sz="2400" dirty="0"/>
          </a:p>
        </p:txBody>
      </p:sp>
      <p:pic>
        <p:nvPicPr>
          <p:cNvPr id="4" name="Immagine 3" descr="migrantes-2.jpg"/>
          <p:cNvPicPr>
            <a:picLocks noChangeAspect="1"/>
          </p:cNvPicPr>
          <p:nvPr/>
        </p:nvPicPr>
        <p:blipFill>
          <a:blip r:embed="rId4" cstate="print">
            <a:clrChange>
              <a:clrFrom>
                <a:srgbClr val="FEFEFE"/>
              </a:clrFrom>
              <a:clrTo>
                <a:srgbClr val="FEFEFE">
                  <a:alpha val="0"/>
                </a:srgbClr>
              </a:clrTo>
            </a:clrChange>
            <a:duotone>
              <a:schemeClr val="bg2">
                <a:shade val="45000"/>
                <a:satMod val="135000"/>
              </a:schemeClr>
              <a:prstClr val="white"/>
            </a:duotone>
          </a:blip>
          <a:stretch>
            <a:fillRect/>
          </a:stretch>
        </p:blipFill>
        <p:spPr>
          <a:xfrm>
            <a:off x="1285852" y="357166"/>
            <a:ext cx="3143272" cy="3207859"/>
          </a:xfrm>
          <a:prstGeom prst="rect">
            <a:avLst/>
          </a:prstGeom>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505804" y="1500174"/>
            <a:ext cx="3338161" cy="4948233"/>
          </a:xfrm>
          <a:prstGeom prst="rect">
            <a:avLst/>
          </a:prstGeom>
          <a:noFill/>
          <a:ln w="9525">
            <a:noFill/>
            <a:miter lim="800000"/>
            <a:headEnd/>
            <a:tailEnd/>
          </a:ln>
        </p:spPr>
      </p:pic>
      <p:sp>
        <p:nvSpPr>
          <p:cNvPr id="3" name="CasellaDiTesto 2"/>
          <p:cNvSpPr txBox="1"/>
          <p:nvPr/>
        </p:nvSpPr>
        <p:spPr>
          <a:xfrm>
            <a:off x="571472" y="500042"/>
            <a:ext cx="5072098" cy="6001643"/>
          </a:xfrm>
          <a:prstGeom prst="rect">
            <a:avLst/>
          </a:prstGeom>
          <a:noFill/>
        </p:spPr>
        <p:txBody>
          <a:bodyPr wrap="square" rtlCol="0">
            <a:spAutoFit/>
          </a:bodyPr>
          <a:lstStyle/>
          <a:p>
            <a:r>
              <a:rPr lang="it-IT" sz="2000" dirty="0"/>
              <a:t>Non possiamo qui dimenticare, comunque, la risposta generosa di molti uomini e donne, di Associazioni ed Organizzazioni, che, davanti alla sofferenza di tante persone, causata dall’emigrazione, lottano per i diritti dei migranti, forzati o no, e per la loro difesa. Tale impegno è frutto specialmente di quella compassione di Gesù, Buon Samaritano, che lo Spirito suscita ovunque nel cuore degli uomini di buona volontà, oltre che nella Chiesa stessa, che “rivive una volta di più il mistero del suo Divino Fondatore, mistero di vita e di morte”. Il compito di annunciare la Parola di Dio affidata dal Signore alla Chiesa si è intrecciata, del resto, fin dall’inizio con la storia dell’emigrazione dei cristiani. </a:t>
            </a:r>
          </a:p>
          <a:p>
            <a:endParaRPr lang="it-IT" sz="1600" i="1" dirty="0" smtClean="0"/>
          </a:p>
          <a:p>
            <a:r>
              <a:rPr lang="it-IT" sz="1600" i="1" dirty="0" smtClean="0"/>
              <a:t>(</a:t>
            </a:r>
            <a:r>
              <a:rPr lang="it-IT" sz="1600" i="1" dirty="0"/>
              <a:t>dalla Istruzione “Erga </a:t>
            </a:r>
            <a:r>
              <a:rPr lang="it-IT" sz="1600" i="1" dirty="0" err="1"/>
              <a:t>migrantes</a:t>
            </a:r>
            <a:r>
              <a:rPr lang="it-IT" sz="1600" i="1" dirty="0"/>
              <a:t> </a:t>
            </a:r>
            <a:r>
              <a:rPr lang="it-IT" sz="1600" i="1" dirty="0" err="1"/>
              <a:t>caritas</a:t>
            </a:r>
            <a:r>
              <a:rPr lang="it-IT" sz="1600" i="1" dirty="0"/>
              <a:t> </a:t>
            </a:r>
            <a:r>
              <a:rPr lang="it-IT" sz="1600" i="1" dirty="0" err="1"/>
              <a:t>Christi</a:t>
            </a:r>
            <a:r>
              <a:rPr lang="it-IT" sz="1600" i="1" dirty="0"/>
              <a:t>” del Pontificio Consiglio della Pastorale per i Migranti e gli Itineranti, introduzione )</a:t>
            </a:r>
            <a:endParaRPr lang="it-IT" sz="1600" dirty="0"/>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00034" y="2214554"/>
            <a:ext cx="8215370" cy="4154984"/>
          </a:xfrm>
          <a:prstGeom prst="rect">
            <a:avLst/>
          </a:prstGeom>
          <a:noFill/>
        </p:spPr>
        <p:txBody>
          <a:bodyPr wrap="square" rtlCol="0">
            <a:spAutoFit/>
          </a:bodyPr>
          <a:lstStyle/>
          <a:p>
            <a:r>
              <a:rPr lang="it-IT" sz="2400" dirty="0"/>
              <a:t>La Fondazione Migrantes fu costituita dalla Conferenza Episcopale Italiana il 16 ottobre 1987 </a:t>
            </a:r>
            <a:r>
              <a:rPr lang="it-IT" sz="2400" i="1" dirty="0"/>
              <a:t>“... per meglio esprimere le responsabilità proprie delle Chiese che sono in Italia in ordine al fenomeno della migrazione...”. </a:t>
            </a:r>
          </a:p>
          <a:p>
            <a:r>
              <a:rPr lang="it-IT" sz="2400" dirty="0"/>
              <a:t>Furono conglobate in un’unica </a:t>
            </a:r>
            <a:r>
              <a:rPr lang="it-IT" sz="2400" dirty="0" smtClean="0"/>
              <a:t>organizzazione </a:t>
            </a:r>
            <a:r>
              <a:rPr lang="it-IT" sz="2400" dirty="0"/>
              <a:t>tre realtà preesistenti che già operavano nel campo della mobilità umana: </a:t>
            </a:r>
            <a:endParaRPr lang="it-IT" sz="2400" dirty="0" smtClean="0"/>
          </a:p>
          <a:p>
            <a:pPr lvl="1">
              <a:buFont typeface="Arial" pitchFamily="34" charset="0"/>
              <a:buChar char="•"/>
            </a:pPr>
            <a:r>
              <a:rPr lang="it-IT" sz="2400" dirty="0" smtClean="0"/>
              <a:t> l’UCEI </a:t>
            </a:r>
            <a:r>
              <a:rPr lang="it-IT" sz="2400" dirty="0"/>
              <a:t>(L’Ufficio Centrale per l’Emigrazione Italiana), </a:t>
            </a:r>
            <a:endParaRPr lang="it-IT" sz="2400" dirty="0" smtClean="0"/>
          </a:p>
          <a:p>
            <a:pPr lvl="1">
              <a:buFont typeface="Arial" pitchFamily="34" charset="0"/>
              <a:buChar char="•"/>
            </a:pPr>
            <a:r>
              <a:rPr lang="it-IT" sz="2400" dirty="0"/>
              <a:t> </a:t>
            </a:r>
            <a:r>
              <a:rPr lang="it-IT" sz="2400" dirty="0" smtClean="0"/>
              <a:t>l’OASNI </a:t>
            </a:r>
            <a:r>
              <a:rPr lang="it-IT" sz="2400" dirty="0"/>
              <a:t>(Opera Assistenza Spirituale Nomadi in Italia) </a:t>
            </a:r>
            <a:endParaRPr lang="it-IT" sz="2400" dirty="0" smtClean="0"/>
          </a:p>
          <a:p>
            <a:pPr lvl="1">
              <a:buFont typeface="Arial" pitchFamily="34" charset="0"/>
              <a:buChar char="•"/>
            </a:pPr>
            <a:r>
              <a:rPr lang="it-IT" sz="2400" dirty="0" smtClean="0"/>
              <a:t> L’Apostolato </a:t>
            </a:r>
            <a:r>
              <a:rPr lang="it-IT" sz="2400" dirty="0"/>
              <a:t>del Mare. </a:t>
            </a:r>
            <a:endParaRPr lang="it-IT" sz="2400" dirty="0" smtClean="0"/>
          </a:p>
          <a:p>
            <a:r>
              <a:rPr lang="it-IT" sz="2400" dirty="0" smtClean="0"/>
              <a:t>Nel </a:t>
            </a:r>
            <a:r>
              <a:rPr lang="it-IT" sz="2400" dirty="0"/>
              <a:t>2007 la Fondazione ha dunque compiuto </a:t>
            </a:r>
            <a:r>
              <a:rPr lang="it-IT" sz="2400" dirty="0" err="1"/>
              <a:t>ven</a:t>
            </a:r>
            <a:r>
              <a:rPr lang="it-IT" sz="2400" dirty="0"/>
              <a:t>’anni</a:t>
            </a:r>
            <a:r>
              <a:rPr lang="it-IT" sz="2400" dirty="0" smtClean="0"/>
              <a:t>.</a:t>
            </a:r>
            <a:endParaRPr lang="it-IT" sz="2400" dirty="0"/>
          </a:p>
        </p:txBody>
      </p:sp>
      <p:pic>
        <p:nvPicPr>
          <p:cNvPr id="3" name="Picture 7"/>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500034" y="285728"/>
            <a:ext cx="1895488" cy="18573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r="3822"/>
          <a:stretch>
            <a:fillRect/>
          </a:stretch>
        </p:blipFill>
        <p:spPr bwMode="auto">
          <a:xfrm>
            <a:off x="1357290" y="1785926"/>
            <a:ext cx="6631487" cy="4071966"/>
          </a:xfrm>
          <a:prstGeom prst="rect">
            <a:avLst/>
          </a:prstGeom>
          <a:noFill/>
          <a:ln w="9525">
            <a:noFill/>
            <a:miter lim="800000"/>
            <a:headEnd/>
            <a:tailEnd/>
          </a:ln>
        </p:spPr>
      </p:pic>
      <p:sp>
        <p:nvSpPr>
          <p:cNvPr id="3" name="Rettangolo 2"/>
          <p:cNvSpPr/>
          <p:nvPr/>
        </p:nvSpPr>
        <p:spPr>
          <a:xfrm>
            <a:off x="1214414" y="428604"/>
            <a:ext cx="2747868" cy="1446550"/>
          </a:xfrm>
          <a:prstGeom prst="rect">
            <a:avLst/>
          </a:prstGeom>
        </p:spPr>
        <p:txBody>
          <a:bodyPr wrap="none">
            <a:spAutoFit/>
          </a:bodyPr>
          <a:lstStyle/>
          <a:p>
            <a:pPr lvl="0" algn="ctr">
              <a:spcBef>
                <a:spcPct val="0"/>
              </a:spcBef>
              <a:defRPr/>
            </a:pPr>
            <a:r>
              <a:rPr lang="it-IT" sz="88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UCEI</a:t>
            </a:r>
            <a:endParaRPr lang="it-IT" sz="1400" spc="-10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571868" y="571480"/>
            <a:ext cx="5072066" cy="5324535"/>
          </a:xfrm>
          <a:prstGeom prst="rect">
            <a:avLst/>
          </a:prstGeom>
        </p:spPr>
        <p:txBody>
          <a:bodyPr wrap="square">
            <a:spAutoFit/>
          </a:bodyPr>
          <a:lstStyle/>
          <a:p>
            <a:r>
              <a:rPr lang="it-IT" sz="2000" dirty="0"/>
              <a:t>Mons. </a:t>
            </a:r>
            <a:r>
              <a:rPr lang="it-IT" sz="2000" dirty="0" err="1"/>
              <a:t>Scalabrini</a:t>
            </a:r>
            <a:r>
              <a:rPr lang="it-IT" sz="2000" dirty="0"/>
              <a:t>, nel gennaio del 1887, si offre alla Santa Sede per iniziare un’associazione di preti per l’assistenza agli emigrati, il primo progetto approvato da Leone XIII. Nel 1946 nasceva il “Comitato nazionale cattolico per l’Emigrazione con lo scopo di coordinare le diverse realtà che si occupavano del settore. Nel 1953 fu istituita la “Direzione Nazionale delle Opere di Emigrazione” che seguiva le centinaia di Missioni Cattoliche Italiane tra gli emigrati e ha promosso la Giornata Nazionale delle Migrazioni. Nel 1965 la Conferenza Episcopale appena costituita formò la Commissione Episcopale per l’Emigrazione (CEMI) e l’Ufficio Centrale per l’Emigrazione (UCEI).</a:t>
            </a:r>
          </a:p>
        </p:txBody>
      </p:sp>
      <p:pic>
        <p:nvPicPr>
          <p:cNvPr id="3074" name="Picture 2"/>
          <p:cNvPicPr>
            <a:picLocks noChangeAspect="1" noChangeArrowheads="1"/>
          </p:cNvPicPr>
          <p:nvPr/>
        </p:nvPicPr>
        <p:blipFill>
          <a:blip r:embed="rId3"/>
          <a:srcRect/>
          <a:stretch>
            <a:fillRect/>
          </a:stretch>
        </p:blipFill>
        <p:spPr bwMode="auto">
          <a:xfrm>
            <a:off x="785786" y="785794"/>
            <a:ext cx="2562225" cy="284797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a:srcRect b="5343"/>
          <a:stretch>
            <a:fillRect/>
          </a:stretch>
        </p:blipFill>
        <p:spPr bwMode="auto">
          <a:xfrm>
            <a:off x="3357554" y="1357298"/>
            <a:ext cx="4071966" cy="5000660"/>
          </a:xfrm>
          <a:prstGeom prst="rect">
            <a:avLst/>
          </a:prstGeom>
          <a:noFill/>
          <a:ln w="9525">
            <a:noFill/>
            <a:miter lim="800000"/>
            <a:headEnd/>
            <a:tailEnd/>
          </a:ln>
        </p:spPr>
      </p:pic>
      <p:sp>
        <p:nvSpPr>
          <p:cNvPr id="3" name="Rettangolo 2"/>
          <p:cNvSpPr/>
          <p:nvPr/>
        </p:nvSpPr>
        <p:spPr>
          <a:xfrm>
            <a:off x="357158" y="285728"/>
            <a:ext cx="6199454" cy="2123658"/>
          </a:xfrm>
          <a:prstGeom prst="rect">
            <a:avLst/>
          </a:prstGeom>
        </p:spPr>
        <p:txBody>
          <a:bodyPr wrap="none">
            <a:spAutoFit/>
          </a:bodyPr>
          <a:lstStyle/>
          <a:p>
            <a:pPr lvl="0" algn="ctr">
              <a:spcBef>
                <a:spcPct val="0"/>
              </a:spcBef>
              <a:defRPr/>
            </a:pPr>
            <a:r>
              <a:rPr lang="it-IT" sz="66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APOSTOLATUS </a:t>
            </a:r>
          </a:p>
          <a:p>
            <a:pPr lvl="0">
              <a:spcBef>
                <a:spcPct val="0"/>
              </a:spcBef>
              <a:defRPr/>
            </a:pPr>
            <a:r>
              <a:rPr lang="it-IT" sz="66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MARIS</a:t>
            </a:r>
            <a:endParaRPr lang="it-IT" sz="5400" spc="-10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714348" y="928670"/>
            <a:ext cx="2428892" cy="3618886"/>
          </a:xfrm>
          <a:prstGeom prst="rect">
            <a:avLst/>
          </a:prstGeom>
          <a:noFill/>
          <a:ln w="9525">
            <a:noFill/>
            <a:miter lim="800000"/>
            <a:headEnd/>
            <a:tailEnd/>
          </a:ln>
        </p:spPr>
      </p:pic>
      <p:sp>
        <p:nvSpPr>
          <p:cNvPr id="3" name="CasellaDiTesto 2"/>
          <p:cNvSpPr txBox="1"/>
          <p:nvPr/>
        </p:nvSpPr>
        <p:spPr>
          <a:xfrm>
            <a:off x="3643306" y="785794"/>
            <a:ext cx="4357718" cy="4401205"/>
          </a:xfrm>
          <a:prstGeom prst="rect">
            <a:avLst/>
          </a:prstGeom>
          <a:noFill/>
        </p:spPr>
        <p:txBody>
          <a:bodyPr wrap="square" rtlCol="0">
            <a:spAutoFit/>
          </a:bodyPr>
          <a:lstStyle/>
          <a:p>
            <a:r>
              <a:rPr lang="it-IT" sz="2000" dirty="0"/>
              <a:t>Il 25 gennaio 1932 a Genova nasce l’Apostolato del Mare in Italia, affidata dal cardinale </a:t>
            </a:r>
            <a:r>
              <a:rPr lang="it-IT" sz="2000" dirty="0" err="1"/>
              <a:t>Minoretti</a:t>
            </a:r>
            <a:r>
              <a:rPr lang="it-IT" sz="2000" dirty="0"/>
              <a:t> alla Società di San Vincenzo de’ Paoli. Nel 1934 alcune navi della Costa Crociere, sulle quali viaggiano i migranti, prevedono la presenza del sacerdote di bordo. Nel 1958 con una lettera apostolica diventa parte del ministero della pastorale della Chiesa. Il 31 gennaio del 1997 il </a:t>
            </a:r>
            <a:r>
              <a:rPr lang="it-IT" sz="2000" dirty="0" err="1"/>
              <a:t>Motu</a:t>
            </a:r>
            <a:r>
              <a:rPr lang="it-IT" sz="2000" dirty="0"/>
              <a:t> Proprio di papa Giovanni Paolo II evidenzia l’attualità ed il ruolo dell’Apostolato e delle Stelle </a:t>
            </a:r>
            <a:r>
              <a:rPr lang="it-IT" sz="2000" dirty="0" err="1"/>
              <a:t>Maris</a:t>
            </a:r>
            <a:r>
              <a:rPr lang="it-IT" sz="2000" dirty="0"/>
              <a:t>.</a:t>
            </a: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srcRect l="3869"/>
          <a:stretch>
            <a:fillRect/>
          </a:stretch>
        </p:blipFill>
        <p:spPr bwMode="auto">
          <a:xfrm>
            <a:off x="5357818" y="1928802"/>
            <a:ext cx="2976530" cy="4286280"/>
          </a:xfrm>
          <a:prstGeom prst="rect">
            <a:avLst/>
          </a:prstGeom>
          <a:noFill/>
          <a:ln w="9525">
            <a:noFill/>
            <a:miter lim="800000"/>
            <a:headEnd/>
            <a:tailEnd/>
          </a:ln>
        </p:spPr>
      </p:pic>
      <p:pic>
        <p:nvPicPr>
          <p:cNvPr id="6146" name="Picture 2"/>
          <p:cNvPicPr>
            <a:picLocks noChangeAspect="1" noChangeArrowheads="1"/>
          </p:cNvPicPr>
          <p:nvPr/>
        </p:nvPicPr>
        <p:blipFill>
          <a:blip r:embed="rId4"/>
          <a:srcRect/>
          <a:stretch>
            <a:fillRect/>
          </a:stretch>
        </p:blipFill>
        <p:spPr bwMode="auto">
          <a:xfrm>
            <a:off x="1214414" y="1214422"/>
            <a:ext cx="3086100" cy="2524125"/>
          </a:xfrm>
          <a:prstGeom prst="rect">
            <a:avLst/>
          </a:prstGeom>
          <a:noFill/>
          <a:ln w="9525">
            <a:noFill/>
            <a:miter lim="800000"/>
            <a:headEnd/>
            <a:tailEnd/>
          </a:ln>
        </p:spPr>
      </p:pic>
      <p:pic>
        <p:nvPicPr>
          <p:cNvPr id="6147" name="Picture 3" descr="C:\Users\luciano\Pictures\MIGRANTES\circo\foto parco\Immagine5.jpg"/>
          <p:cNvPicPr>
            <a:picLocks noChangeAspect="1" noChangeArrowheads="1"/>
          </p:cNvPicPr>
          <p:nvPr/>
        </p:nvPicPr>
        <p:blipFill>
          <a:blip r:embed="rId5"/>
          <a:srcRect l="1691" t="5405" r="1930" b="5405"/>
          <a:stretch>
            <a:fillRect/>
          </a:stretch>
        </p:blipFill>
        <p:spPr bwMode="auto">
          <a:xfrm>
            <a:off x="1142976" y="3857628"/>
            <a:ext cx="4071966" cy="2357454"/>
          </a:xfrm>
          <a:prstGeom prst="rect">
            <a:avLst/>
          </a:prstGeom>
          <a:noFill/>
        </p:spPr>
      </p:pic>
      <p:sp>
        <p:nvSpPr>
          <p:cNvPr id="6" name="Rettangolo 5"/>
          <p:cNvSpPr/>
          <p:nvPr/>
        </p:nvSpPr>
        <p:spPr>
          <a:xfrm>
            <a:off x="4929190" y="571480"/>
            <a:ext cx="3429024" cy="1323439"/>
          </a:xfrm>
          <a:prstGeom prst="rect">
            <a:avLst/>
          </a:prstGeom>
        </p:spPr>
        <p:txBody>
          <a:bodyPr wrap="square">
            <a:spAutoFit/>
          </a:bodyPr>
          <a:lstStyle/>
          <a:p>
            <a:pPr lvl="0" algn="ctr">
              <a:spcBef>
                <a:spcPct val="0"/>
              </a:spcBef>
              <a:defRPr/>
            </a:pPr>
            <a:r>
              <a:rPr lang="it-IT" sz="800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OASNI</a:t>
            </a:r>
            <a:endParaRPr lang="it-IT" sz="4800" spc="-10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071934" y="642918"/>
            <a:ext cx="4572032" cy="5324535"/>
          </a:xfrm>
          <a:prstGeom prst="rect">
            <a:avLst/>
          </a:prstGeom>
          <a:noFill/>
        </p:spPr>
        <p:txBody>
          <a:bodyPr wrap="square" rtlCol="0">
            <a:spAutoFit/>
          </a:bodyPr>
          <a:lstStyle/>
          <a:p>
            <a:r>
              <a:rPr lang="it-IT" sz="2000" dirty="0"/>
              <a:t>Nel marzo del 1931 don Dino </a:t>
            </a:r>
            <a:r>
              <a:rPr lang="it-IT" sz="2000" dirty="0" err="1"/>
              <a:t>Torreggiani</a:t>
            </a:r>
            <a:r>
              <a:rPr lang="it-IT" sz="2000" dirty="0"/>
              <a:t> di Reggio Emilia, fu chiamato ad assistere una famiglia del circo colpita da lutto, fu l’inizio della scoperta di un mondo sconosciuto che lo spinse a creare una struttura pastorale, l’OASNI - Opera Assistenza </a:t>
            </a:r>
            <a:r>
              <a:rPr lang="it-IT" sz="2000" dirty="0" err="1"/>
              <a:t>Spirirituale</a:t>
            </a:r>
            <a:r>
              <a:rPr lang="it-IT" sz="2000" dirty="0"/>
              <a:t> Nomadi in Italia, per quelle categorie di persone che considerava “abbandonate” dalla pastorale ordinaria della Chiesa come i </a:t>
            </a:r>
            <a:r>
              <a:rPr lang="it-IT" sz="2000" dirty="0" err="1"/>
              <a:t>fieranti</a:t>
            </a:r>
            <a:r>
              <a:rPr lang="it-IT" sz="2000" dirty="0"/>
              <a:t>, i circensi e gli zingari che fu riconosciuta dalla Santa Sede nel 1958.</a:t>
            </a:r>
          </a:p>
          <a:p>
            <a:r>
              <a:rPr lang="it-IT" sz="2000" dirty="0"/>
              <a:t>Nel 1983 la CEI ha promulgato una Nota Pastorale “Zingari - Lunapark - Circhi” sulla presenza della Chiesa italiana tra le carovane.</a:t>
            </a:r>
          </a:p>
        </p:txBody>
      </p:sp>
      <p:pic>
        <p:nvPicPr>
          <p:cNvPr id="5123" name="Picture 3" descr="C:\Users\luciano\Pictures\MIGRANTES\circo\dondino\1955-nozze Camoglio Piccaluga.jpg"/>
          <p:cNvPicPr>
            <a:picLocks noChangeAspect="1" noChangeArrowheads="1"/>
          </p:cNvPicPr>
          <p:nvPr/>
        </p:nvPicPr>
        <p:blipFill>
          <a:blip r:embed="rId3" cstate="print"/>
          <a:srcRect l="20558" t="13542" r="19220" b="16666"/>
          <a:stretch>
            <a:fillRect/>
          </a:stretch>
        </p:blipFill>
        <p:spPr bwMode="auto">
          <a:xfrm>
            <a:off x="642910" y="785794"/>
            <a:ext cx="3214710" cy="4786322"/>
          </a:xfrm>
          <a:prstGeom prst="rect">
            <a:avLst/>
          </a:prstGeom>
          <a:noFill/>
        </p:spPr>
      </p:pic>
    </p:spTree>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rta">
  <a:themeElements>
    <a:clrScheme name="Carta">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art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rta">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100</TotalTime>
  <Words>728</Words>
  <Application>Microsoft Office PowerPoint</Application>
  <PresentationFormat>Presentazione su schermo (4:3)</PresentationFormat>
  <Paragraphs>63</Paragraphs>
  <Slides>14</Slides>
  <Notes>14</Notes>
  <HiddenSlides>0</HiddenSlides>
  <MMClips>0</MMClips>
  <ScaleCrop>false</ScaleCrop>
  <HeadingPairs>
    <vt:vector size="4" baseType="variant">
      <vt:variant>
        <vt:lpstr>Tema</vt:lpstr>
      </vt:variant>
      <vt:variant>
        <vt:i4>1</vt:i4>
      </vt:variant>
      <vt:variant>
        <vt:lpstr>Titoli diapositive</vt:lpstr>
      </vt:variant>
      <vt:variant>
        <vt:i4>14</vt:i4>
      </vt:variant>
    </vt:vector>
  </HeadingPairs>
  <TitlesOfParts>
    <vt:vector size="15" baseType="lpstr">
      <vt:lpstr>Carta</vt:lpstr>
      <vt:lpstr>MIGRANTES</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MIGRANTES</dc:title>
  <dc:creator>Luciano Cantini</dc:creator>
  <cp:lastModifiedBy>Luciano Cantini</cp:lastModifiedBy>
  <cp:revision>13</cp:revision>
  <dcterms:created xsi:type="dcterms:W3CDTF">2009-11-13T20:52:01Z</dcterms:created>
  <dcterms:modified xsi:type="dcterms:W3CDTF">2009-11-14T12:40:23Z</dcterms:modified>
</cp:coreProperties>
</file>